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91" r:id="rId3"/>
    <p:sldId id="259" r:id="rId4"/>
    <p:sldId id="257" r:id="rId5"/>
    <p:sldId id="258" r:id="rId6"/>
    <p:sldId id="271" r:id="rId7"/>
    <p:sldId id="260" r:id="rId8"/>
    <p:sldId id="295" r:id="rId9"/>
    <p:sldId id="266" r:id="rId10"/>
    <p:sldId id="267" r:id="rId11"/>
    <p:sldId id="280" r:id="rId12"/>
    <p:sldId id="300" r:id="rId13"/>
    <p:sldId id="276" r:id="rId14"/>
    <p:sldId id="304" r:id="rId15"/>
    <p:sldId id="303" r:id="rId16"/>
    <p:sldId id="306" r:id="rId17"/>
    <p:sldId id="296" r:id="rId18"/>
    <p:sldId id="297" r:id="rId19"/>
    <p:sldId id="298" r:id="rId20"/>
    <p:sldId id="299" r:id="rId21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23"/>
      <p:bold r:id="rId24"/>
      <p:italic r:id="rId25"/>
      <p:boldItalic r:id="rId26"/>
    </p:embeddedFont>
    <p:embeddedFont>
      <p:font typeface="Fira Sans Condensed Light" panose="020B0403050000020004" pitchFamily="34" charset="0"/>
      <p:regular r:id="rId27"/>
      <p:bold r:id="rId28"/>
      <p:italic r:id="rId29"/>
      <p:boldItalic r:id="rId30"/>
    </p:embeddedFont>
    <p:embeddedFont>
      <p:font typeface="Rajdhani" panose="020B0604020202020204" charset="0"/>
      <p:regular r:id="rId31"/>
      <p:bold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C7C961-3E2C-4CC1-9709-4BD5A383D477}">
  <a:tblStyle styleId="{CEC7C961-3E2C-4CC1-9709-4BD5A383D4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76" y="120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dirty="0"/>
              <a:t>VALOR</a:t>
            </a:r>
            <a:r>
              <a:rPr lang="es-MX" baseline="0" dirty="0"/>
              <a:t> DE IA EN EL MERCADO</a:t>
            </a:r>
            <a:endParaRPr lang="es-C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AI GLOBAL MARKET SIZE 2021 - 2030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95602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CB-472D-A477-5569694D07B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AI GLOBAL MARKET SIZE 2021 - 2030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142319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CB-472D-A477-5569694D07B1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AI GLOBAL MARKET SIZE 2021 - 2030</c:v>
                </c:pt>
              </c:strCache>
            </c:strRef>
          </c:cat>
          <c:val>
            <c:numRef>
              <c:f>Hoja1!$D$2</c:f>
              <c:numCache>
                <c:formatCode>General</c:formatCode>
                <c:ptCount val="1"/>
                <c:pt idx="0">
                  <c:v>207902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CB-472D-A477-5569694D07B1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Serie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AI GLOBAL MARKET SIZE 2021 - 2030</c:v>
                </c:pt>
              </c:strCache>
            </c:strRef>
          </c:cat>
          <c:val>
            <c:numRef>
              <c:f>Hoja1!$E$2</c:f>
              <c:numCache>
                <c:formatCode>General</c:formatCode>
                <c:ptCount val="1"/>
                <c:pt idx="0">
                  <c:v>298246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CB-472D-A477-5569694D07B1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Serie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AI GLOBAL MARKET SIZE 2021 - 2030</c:v>
                </c:pt>
              </c:strCache>
            </c:strRef>
          </c:cat>
          <c:val>
            <c:numRef>
              <c:f>Hoja1!$F$2</c:f>
              <c:numCache>
                <c:formatCode>General</c:formatCode>
                <c:ptCount val="1"/>
                <c:pt idx="0">
                  <c:v>420465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BCB-472D-A477-5569694D07B1}"/>
            </c:ext>
          </c:extLst>
        </c:ser>
        <c:ser>
          <c:idx val="5"/>
          <c:order val="5"/>
          <c:tx>
            <c:strRef>
              <c:f>Hoja1!$G$1</c:f>
              <c:strCache>
                <c:ptCount val="1"/>
                <c:pt idx="0">
                  <c:v>Serie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AI GLOBAL MARKET SIZE 2021 - 2030</c:v>
                </c:pt>
              </c:strCache>
            </c:strRef>
          </c:cat>
          <c:val>
            <c:numRef>
              <c:f>Hoja1!$G$2</c:f>
              <c:numCache>
                <c:formatCode>General</c:formatCode>
                <c:ptCount val="1"/>
                <c:pt idx="0">
                  <c:v>582948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BCB-472D-A477-5569694D07B1}"/>
            </c:ext>
          </c:extLst>
        </c:ser>
        <c:ser>
          <c:idx val="6"/>
          <c:order val="6"/>
          <c:tx>
            <c:strRef>
              <c:f>Hoja1!$H$1</c:f>
              <c:strCache>
                <c:ptCount val="1"/>
                <c:pt idx="0">
                  <c:v>Serie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AI GLOBAL MARKET SIZE 2021 - 2030</c:v>
                </c:pt>
              </c:strCache>
            </c:strRef>
          </c:cat>
          <c:val>
            <c:numRef>
              <c:f>Hoja1!$H$2</c:f>
              <c:numCache>
                <c:formatCode>General</c:formatCode>
                <c:ptCount val="1"/>
                <c:pt idx="0">
                  <c:v>795384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CB-472D-A477-5569694D07B1}"/>
            </c:ext>
          </c:extLst>
        </c:ser>
        <c:ser>
          <c:idx val="7"/>
          <c:order val="7"/>
          <c:tx>
            <c:strRef>
              <c:f>Hoja1!$I$1</c:f>
              <c:strCache>
                <c:ptCount val="1"/>
                <c:pt idx="0">
                  <c:v>Serie 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AI GLOBAL MARKET SIZE 2021 - 2030</c:v>
                </c:pt>
              </c:strCache>
            </c:strRef>
          </c:cat>
          <c:val>
            <c:numRef>
              <c:f>Hoja1!$I$2</c:f>
              <c:numCache>
                <c:formatCode>General</c:formatCode>
                <c:ptCount val="1"/>
                <c:pt idx="0">
                  <c:v>1068718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BCB-472D-A477-5569694D07B1}"/>
            </c:ext>
          </c:extLst>
        </c:ser>
        <c:ser>
          <c:idx val="8"/>
          <c:order val="8"/>
          <c:tx>
            <c:strRef>
              <c:f>Hoja1!$J$1</c:f>
              <c:strCache>
                <c:ptCount val="1"/>
                <c:pt idx="0">
                  <c:v>Serie 9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AI GLOBAL MARKET SIZE 2021 - 2030</c:v>
                </c:pt>
              </c:strCache>
            </c:strRef>
          </c:cat>
          <c:val>
            <c:numRef>
              <c:f>Hoja1!$J$2</c:f>
              <c:numCache>
                <c:formatCode>General</c:formatCode>
                <c:ptCount val="1"/>
                <c:pt idx="0">
                  <c:v>1415054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BCB-472D-A477-5569694D07B1}"/>
            </c:ext>
          </c:extLst>
        </c:ser>
        <c:ser>
          <c:idx val="9"/>
          <c:order val="9"/>
          <c:tx>
            <c:strRef>
              <c:f>Hoja1!$K$1</c:f>
              <c:strCache>
                <c:ptCount val="1"/>
                <c:pt idx="0">
                  <c:v>Serie 10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AI GLOBAL MARKET SIZE 2021 - 2030</c:v>
                </c:pt>
              </c:strCache>
            </c:strRef>
          </c:cat>
          <c:val>
            <c:numRef>
              <c:f>Hoja1!$K$2</c:f>
              <c:numCache>
                <c:formatCode>General</c:formatCode>
                <c:ptCount val="1"/>
                <c:pt idx="0">
                  <c:v>1847495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BCB-472D-A477-5569694D07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67987696"/>
        <c:axId val="367985296"/>
      </c:barChart>
      <c:catAx>
        <c:axId val="367987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R"/>
          </a:p>
        </c:txPr>
        <c:crossAx val="367985296"/>
        <c:crosses val="autoZero"/>
        <c:auto val="1"/>
        <c:lblAlgn val="ctr"/>
        <c:lblOffset val="100"/>
        <c:noMultiLvlLbl val="0"/>
      </c:catAx>
      <c:valAx>
        <c:axId val="36798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R"/>
          </a:p>
        </c:txPr>
        <c:crossAx val="36798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dirty="0"/>
              <a:t>INCREMENTO</a:t>
            </a:r>
            <a:r>
              <a:rPr lang="es-MX" baseline="0" dirty="0"/>
              <a:t> DEL USO DE IA 2020 - 2030</a:t>
            </a:r>
            <a:endParaRPr lang="es-C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USO EN MILLONES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CB-472D-A477-5569694D07B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USO EN MILLONES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CB-472D-A477-5569694D07B1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USO EN MILLONES</c:v>
                </c:pt>
              </c:strCache>
            </c:strRef>
          </c:cat>
          <c:val>
            <c:numRef>
              <c:f>Hoja1!$D$2</c:f>
              <c:numCache>
                <c:formatCode>General</c:formatCode>
                <c:ptCount val="1"/>
                <c:pt idx="0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CB-472D-A477-5569694D07B1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Serie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USO EN MILLONES</c:v>
                </c:pt>
              </c:strCache>
            </c:strRef>
          </c:cat>
          <c:val>
            <c:numRef>
              <c:f>Hoja1!$E$2</c:f>
              <c:numCache>
                <c:formatCode>General</c:formatCode>
                <c:ptCount val="1"/>
                <c:pt idx="0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CB-472D-A477-5569694D07B1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Serie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USO EN MILLONES</c:v>
                </c:pt>
              </c:strCache>
            </c:strRef>
          </c:cat>
          <c:val>
            <c:numRef>
              <c:f>Hoja1!$F$2</c:f>
              <c:numCache>
                <c:formatCode>General</c:formatCode>
                <c:ptCount val="1"/>
                <c:pt idx="0">
                  <c:v>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BCB-472D-A477-5569694D07B1}"/>
            </c:ext>
          </c:extLst>
        </c:ser>
        <c:ser>
          <c:idx val="5"/>
          <c:order val="5"/>
          <c:tx>
            <c:strRef>
              <c:f>Hoja1!$G$1</c:f>
              <c:strCache>
                <c:ptCount val="1"/>
                <c:pt idx="0">
                  <c:v>Serie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USO EN MILLONES</c:v>
                </c:pt>
              </c:strCache>
            </c:strRef>
          </c:cat>
          <c:val>
            <c:numRef>
              <c:f>Hoja1!$G$2</c:f>
              <c:numCache>
                <c:formatCode>General</c:formatCode>
                <c:ptCount val="1"/>
                <c:pt idx="0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BCB-472D-A477-5569694D07B1}"/>
            </c:ext>
          </c:extLst>
        </c:ser>
        <c:ser>
          <c:idx val="6"/>
          <c:order val="6"/>
          <c:tx>
            <c:strRef>
              <c:f>Hoja1!$H$1</c:f>
              <c:strCache>
                <c:ptCount val="1"/>
                <c:pt idx="0">
                  <c:v>Serie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USO EN MILLONES</c:v>
                </c:pt>
              </c:strCache>
            </c:strRef>
          </c:cat>
          <c:val>
            <c:numRef>
              <c:f>Hoja1!$H$2</c:f>
              <c:numCache>
                <c:formatCode>General</c:formatCode>
                <c:ptCount val="1"/>
                <c:pt idx="0">
                  <c:v>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CB-472D-A477-5569694D07B1}"/>
            </c:ext>
          </c:extLst>
        </c:ser>
        <c:ser>
          <c:idx val="7"/>
          <c:order val="7"/>
          <c:tx>
            <c:strRef>
              <c:f>Hoja1!$I$1</c:f>
              <c:strCache>
                <c:ptCount val="1"/>
                <c:pt idx="0">
                  <c:v>Serie 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USO EN MILLONES</c:v>
                </c:pt>
              </c:strCache>
            </c:strRef>
          </c:cat>
          <c:val>
            <c:numRef>
              <c:f>Hoja1!$I$2</c:f>
              <c:numCache>
                <c:formatCode>General</c:formatCode>
                <c:ptCount val="1"/>
                <c:pt idx="0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BCB-472D-A477-5569694D07B1}"/>
            </c:ext>
          </c:extLst>
        </c:ser>
        <c:ser>
          <c:idx val="8"/>
          <c:order val="8"/>
          <c:tx>
            <c:strRef>
              <c:f>Hoja1!$J$1</c:f>
              <c:strCache>
                <c:ptCount val="1"/>
                <c:pt idx="0">
                  <c:v>Serie 9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USO EN MILLONES</c:v>
                </c:pt>
              </c:strCache>
            </c:strRef>
          </c:cat>
          <c:val>
            <c:numRef>
              <c:f>Hoja1!$J$2</c:f>
              <c:numCache>
                <c:formatCode>General</c:formatCode>
                <c:ptCount val="1"/>
                <c:pt idx="0">
                  <c:v>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BCB-472D-A477-5569694D07B1}"/>
            </c:ext>
          </c:extLst>
        </c:ser>
        <c:ser>
          <c:idx val="9"/>
          <c:order val="9"/>
          <c:tx>
            <c:strRef>
              <c:f>Hoja1!$K$1</c:f>
              <c:strCache>
                <c:ptCount val="1"/>
                <c:pt idx="0">
                  <c:v>Serie 10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USO EN MILLONES</c:v>
                </c:pt>
              </c:strCache>
            </c:strRef>
          </c:cat>
          <c:val>
            <c:numRef>
              <c:f>Hoja1!$K$2</c:f>
              <c:numCache>
                <c:formatCode>General</c:formatCode>
                <c:ptCount val="1"/>
                <c:pt idx="0">
                  <c:v>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BCB-472D-A477-5569694D07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67987696"/>
        <c:axId val="367985296"/>
      </c:barChart>
      <c:catAx>
        <c:axId val="367987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R"/>
          </a:p>
        </c:txPr>
        <c:crossAx val="367985296"/>
        <c:crosses val="autoZero"/>
        <c:auto val="1"/>
        <c:lblAlgn val="ctr"/>
        <c:lblOffset val="100"/>
        <c:noMultiLvlLbl val="0"/>
      </c:catAx>
      <c:valAx>
        <c:axId val="36798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R"/>
          </a:p>
        </c:txPr>
        <c:crossAx val="36798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>
          <a:extLst>
            <a:ext uri="{FF2B5EF4-FFF2-40B4-BE49-F238E27FC236}">
              <a16:creationId xmlns:a16="http://schemas.microsoft.com/office/drawing/2014/main" id="{F7F66451-4306-F361-1E7D-705887B8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>
            <a:extLst>
              <a:ext uri="{FF2B5EF4-FFF2-40B4-BE49-F238E27FC236}">
                <a16:creationId xmlns:a16="http://schemas.microsoft.com/office/drawing/2014/main" id="{50D8B226-9B2D-24B6-052B-7D0491468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>
            <a:extLst>
              <a:ext uri="{FF2B5EF4-FFF2-40B4-BE49-F238E27FC236}">
                <a16:creationId xmlns:a16="http://schemas.microsoft.com/office/drawing/2014/main" id="{7C483BE7-87FB-72BD-E68D-153BC05B2B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476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6bcecd75a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6bcecd75a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02AE879C-8C16-DD16-B77F-F3C7A2F1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6bcecd75ae_0_59:notes">
            <a:extLst>
              <a:ext uri="{FF2B5EF4-FFF2-40B4-BE49-F238E27FC236}">
                <a16:creationId xmlns:a16="http://schemas.microsoft.com/office/drawing/2014/main" id="{B95A12A1-82C8-DAE3-2327-FFCC1A7E4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6bcecd75ae_0_59:notes">
            <a:extLst>
              <a:ext uri="{FF2B5EF4-FFF2-40B4-BE49-F238E27FC236}">
                <a16:creationId xmlns:a16="http://schemas.microsoft.com/office/drawing/2014/main" id="{6ADC9E45-4190-D322-AF71-38D3306226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8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>
          <a:extLst>
            <a:ext uri="{FF2B5EF4-FFF2-40B4-BE49-F238E27FC236}">
              <a16:creationId xmlns:a16="http://schemas.microsoft.com/office/drawing/2014/main" id="{9DE5BEB8-7233-F086-F8BF-389806C9B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>
            <a:extLst>
              <a:ext uri="{FF2B5EF4-FFF2-40B4-BE49-F238E27FC236}">
                <a16:creationId xmlns:a16="http://schemas.microsoft.com/office/drawing/2014/main" id="{93138C0C-5FDD-B59C-F823-73FC97A8D9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>
            <a:extLst>
              <a:ext uri="{FF2B5EF4-FFF2-40B4-BE49-F238E27FC236}">
                <a16:creationId xmlns:a16="http://schemas.microsoft.com/office/drawing/2014/main" id="{4F16054B-0039-21AA-5BA1-86B380D6D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882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>
          <a:extLst>
            <a:ext uri="{FF2B5EF4-FFF2-40B4-BE49-F238E27FC236}">
              <a16:creationId xmlns:a16="http://schemas.microsoft.com/office/drawing/2014/main" id="{34DF2D83-6699-3C43-E3D8-90FF499F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>
            <a:extLst>
              <a:ext uri="{FF2B5EF4-FFF2-40B4-BE49-F238E27FC236}">
                <a16:creationId xmlns:a16="http://schemas.microsoft.com/office/drawing/2014/main" id="{B4DC140D-4EE6-8681-55D6-017F826F90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>
            <a:extLst>
              <a:ext uri="{FF2B5EF4-FFF2-40B4-BE49-F238E27FC236}">
                <a16:creationId xmlns:a16="http://schemas.microsoft.com/office/drawing/2014/main" id="{275EC7A9-2897-2506-62A3-547F438BB5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63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11A6ED90-DA1F-3B42-7E6B-B84E3210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>
            <a:extLst>
              <a:ext uri="{FF2B5EF4-FFF2-40B4-BE49-F238E27FC236}">
                <a16:creationId xmlns:a16="http://schemas.microsoft.com/office/drawing/2014/main" id="{9297A41D-4325-17C6-528D-09C04DD2C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>
            <a:extLst>
              <a:ext uri="{FF2B5EF4-FFF2-40B4-BE49-F238E27FC236}">
                <a16:creationId xmlns:a16="http://schemas.microsoft.com/office/drawing/2014/main" id="{F91EA599-6B3E-392A-4B52-34251AE54A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300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612FC684-21C8-DA3E-936B-A8EDC8B0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>
            <a:extLst>
              <a:ext uri="{FF2B5EF4-FFF2-40B4-BE49-F238E27FC236}">
                <a16:creationId xmlns:a16="http://schemas.microsoft.com/office/drawing/2014/main" id="{346E6B2E-0B46-D282-A167-0B6335C66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>
            <a:extLst>
              <a:ext uri="{FF2B5EF4-FFF2-40B4-BE49-F238E27FC236}">
                <a16:creationId xmlns:a16="http://schemas.microsoft.com/office/drawing/2014/main" id="{238A3031-36BC-7DAF-75A2-2F08232DD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604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D0C58B12-C8ED-E966-49B0-38D722FD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>
            <a:extLst>
              <a:ext uri="{FF2B5EF4-FFF2-40B4-BE49-F238E27FC236}">
                <a16:creationId xmlns:a16="http://schemas.microsoft.com/office/drawing/2014/main" id="{FC9C247B-450B-4BDD-27EC-CC02BC0DC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>
            <a:extLst>
              <a:ext uri="{FF2B5EF4-FFF2-40B4-BE49-F238E27FC236}">
                <a16:creationId xmlns:a16="http://schemas.microsoft.com/office/drawing/2014/main" id="{39E222CC-4616-CA34-7CF3-DA8DF69B1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15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F33E60F0-56F0-5932-51FB-4F35B3C85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>
            <a:extLst>
              <a:ext uri="{FF2B5EF4-FFF2-40B4-BE49-F238E27FC236}">
                <a16:creationId xmlns:a16="http://schemas.microsoft.com/office/drawing/2014/main" id="{4886C8F2-C511-6CAA-9AEC-953913145E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>
            <a:extLst>
              <a:ext uri="{FF2B5EF4-FFF2-40B4-BE49-F238E27FC236}">
                <a16:creationId xmlns:a16="http://schemas.microsoft.com/office/drawing/2014/main" id="{3F961F47-946C-0D1C-B996-3665073E8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404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6F0BF87B-8C1B-D0AD-0C4D-599A04B17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>
            <a:extLst>
              <a:ext uri="{FF2B5EF4-FFF2-40B4-BE49-F238E27FC236}">
                <a16:creationId xmlns:a16="http://schemas.microsoft.com/office/drawing/2014/main" id="{73204D27-1EB5-07EE-D55C-3A9DE47E74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>
            <a:extLst>
              <a:ext uri="{FF2B5EF4-FFF2-40B4-BE49-F238E27FC236}">
                <a16:creationId xmlns:a16="http://schemas.microsoft.com/office/drawing/2014/main" id="{90EE39F4-BCB9-DEB5-29AF-C40323C34D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96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bcecd75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bcecd75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AAB78E98-2F93-AB7F-6D5C-0E68CD12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429615E6-10D5-7858-F6F6-6775B28854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5B065264-BA50-3610-DD51-6F362FC01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93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6bcecd75a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6bcecd75a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s.statista.com/estadisticas/1535028/inteligencia-artificial-usuarios-mundiales/" TargetMode="External"/><Relationship Id="rId4" Type="http://schemas.openxmlformats.org/officeDocument/2006/relationships/hyperlink" Target="https://es.semrush.com/blog/etica-de-la-inteligencia-artificial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488005" y="928937"/>
            <a:ext cx="3769304" cy="2354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000" dirty="0"/>
              <a:t>INTELIGENCIA ARTIFICIAL Y LA ÉTICA</a:t>
            </a:r>
            <a:endParaRPr sz="5000"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985791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UNIVERSIDAD FIDELITAS</a:t>
            </a:r>
            <a:endParaRPr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2D2D"/>
                </a:solidFill>
              </a:rPr>
              <a:t>PREOCUPACIONES DE LA ÉTICA</a:t>
            </a:r>
            <a:endParaRPr dirty="0">
              <a:solidFill>
                <a:srgbClr val="FF2D2D"/>
              </a:solidFill>
            </a:endParaRPr>
          </a:p>
        </p:txBody>
      </p:sp>
      <p:pic>
        <p:nvPicPr>
          <p:cNvPr id="495" name="Google Shape;495;p26"/>
          <p:cNvPicPr preferRelativeResize="0"/>
          <p:nvPr/>
        </p:nvPicPr>
        <p:blipFill>
          <a:blip r:embed="rId3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11336" y="2224100"/>
            <a:ext cx="2721328" cy="15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6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2D2D"/>
                </a:solidFill>
                <a:latin typeface="Rajdhani"/>
                <a:ea typeface="Rajdhani"/>
                <a:cs typeface="Rajdhani"/>
                <a:sym typeface="Rajdhani"/>
              </a:rPr>
              <a:t>HOW IT WORKS</a:t>
            </a:r>
            <a:endParaRPr sz="2400" b="1" dirty="0">
              <a:solidFill>
                <a:srgbClr val="FF2D2D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8" name="Google Shape;498;p26"/>
          <p:cNvSpPr txBox="1"/>
          <p:nvPr/>
        </p:nvSpPr>
        <p:spPr>
          <a:xfrm flipH="1">
            <a:off x="922274" y="1755003"/>
            <a:ext cx="2001663" cy="44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2D2D"/>
                </a:solidFill>
                <a:latin typeface="Rajdhani"/>
                <a:ea typeface="Rajdhani"/>
                <a:cs typeface="Rajdhani"/>
                <a:sym typeface="Rajdhani"/>
              </a:rPr>
              <a:t>privacidad</a:t>
            </a:r>
            <a:endParaRPr sz="2400" b="1" dirty="0">
              <a:solidFill>
                <a:srgbClr val="FF2D2D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01" name="Google Shape;501;p26"/>
          <p:cNvSpPr txBox="1"/>
          <p:nvPr/>
        </p:nvSpPr>
        <p:spPr>
          <a:xfrm flipH="1">
            <a:off x="922274" y="3917112"/>
            <a:ext cx="2001664" cy="44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000" b="1" dirty="0">
                <a:solidFill>
                  <a:srgbClr val="FF2D2D"/>
                </a:solidFill>
                <a:latin typeface="Rajdhani"/>
                <a:ea typeface="Rajdhani"/>
                <a:cs typeface="Rajdhani"/>
                <a:sym typeface="Rajdhani"/>
              </a:rPr>
              <a:t>Impacto en los empleos</a:t>
            </a:r>
            <a:endParaRPr sz="2000" b="1" dirty="0">
              <a:solidFill>
                <a:srgbClr val="FF2D2D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07" name="Google Shape;507;p26"/>
          <p:cNvSpPr txBox="1"/>
          <p:nvPr/>
        </p:nvSpPr>
        <p:spPr>
          <a:xfrm flipH="1">
            <a:off x="6219900" y="1755003"/>
            <a:ext cx="2461148" cy="44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400" b="1" dirty="0">
                <a:solidFill>
                  <a:srgbClr val="FF2D2D"/>
                </a:solidFill>
                <a:latin typeface="Rajdhani"/>
                <a:ea typeface="Rajdhani"/>
                <a:cs typeface="Rajdhani"/>
                <a:sym typeface="Rajdhani"/>
              </a:rPr>
              <a:t>discriminación</a:t>
            </a:r>
            <a:endParaRPr sz="2400" b="1" dirty="0">
              <a:solidFill>
                <a:srgbClr val="FF2D2D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10" name="Google Shape;510;p26"/>
          <p:cNvSpPr txBox="1"/>
          <p:nvPr/>
        </p:nvSpPr>
        <p:spPr>
          <a:xfrm flipH="1">
            <a:off x="6389405" y="3621689"/>
            <a:ext cx="2001670" cy="74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000" b="1" dirty="0">
                <a:solidFill>
                  <a:srgbClr val="FF2D2D"/>
                </a:solidFill>
                <a:latin typeface="Rajdhani"/>
                <a:ea typeface="Rajdhani"/>
                <a:cs typeface="Rajdhani"/>
                <a:sym typeface="Rajdhani"/>
              </a:rPr>
              <a:t>I</a:t>
            </a:r>
            <a:r>
              <a:rPr lang="en" sz="2000" b="1" dirty="0">
                <a:solidFill>
                  <a:srgbClr val="FF2D2D"/>
                </a:solidFill>
                <a:latin typeface="Rajdhani"/>
                <a:ea typeface="Rajdhani"/>
                <a:cs typeface="Rajdhani"/>
                <a:sym typeface="Rajdhani"/>
              </a:rPr>
              <a:t>mpacto en las personas</a:t>
            </a:r>
            <a:endParaRPr sz="2000" b="1" dirty="0">
              <a:solidFill>
                <a:srgbClr val="FF2D2D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15" name="Google Shape;515;p26"/>
          <p:cNvCxnSpPr>
            <a:stCxn id="498" idx="1"/>
            <a:endCxn id="495" idx="0"/>
          </p:cNvCxnSpPr>
          <p:nvPr/>
        </p:nvCxnSpPr>
        <p:spPr>
          <a:xfrm>
            <a:off x="2923937" y="1979900"/>
            <a:ext cx="1648200" cy="244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6" name="Google Shape;516;p26"/>
          <p:cNvCxnSpPr>
            <a:cxnSpLocks/>
            <a:stCxn id="495" idx="0"/>
            <a:endCxn id="507" idx="3"/>
          </p:cNvCxnSpPr>
          <p:nvPr/>
        </p:nvCxnSpPr>
        <p:spPr>
          <a:xfrm rot="5400000" flipH="1" flipV="1">
            <a:off x="5273850" y="1278050"/>
            <a:ext cx="2442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26"/>
          <p:cNvCxnSpPr>
            <a:cxnSpLocks/>
            <a:endCxn id="495" idx="2"/>
          </p:cNvCxnSpPr>
          <p:nvPr/>
        </p:nvCxnSpPr>
        <p:spPr>
          <a:xfrm flipV="1">
            <a:off x="2923937" y="3794451"/>
            <a:ext cx="1648063" cy="245323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8" name="Google Shape;518;p26"/>
          <p:cNvCxnSpPr>
            <a:cxnSpLocks/>
            <a:stCxn id="495" idx="2"/>
          </p:cNvCxnSpPr>
          <p:nvPr/>
        </p:nvCxnSpPr>
        <p:spPr>
          <a:xfrm rot="-5400000" flipH="1">
            <a:off x="5273250" y="3093201"/>
            <a:ext cx="2454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9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IMPORTANCIA DE A ÉTICA EN LA IA</a:t>
            </a:r>
            <a:endParaRPr dirty="0"/>
          </a:p>
        </p:txBody>
      </p:sp>
      <p:sp>
        <p:nvSpPr>
          <p:cNvPr id="1167" name="Google Shape;1167;p39"/>
          <p:cNvSpPr txBox="1"/>
          <p:nvPr/>
        </p:nvSpPr>
        <p:spPr>
          <a:xfrm>
            <a:off x="1328671" y="1786675"/>
            <a:ext cx="306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Garantiza su desarrollo de forma respons</a:t>
            </a:r>
            <a:r>
              <a:rPr lang="es-CR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</a:t>
            </a: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ble	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170" name="Google Shape;1170;p39"/>
          <p:cNvSpPr txBox="1"/>
          <p:nvPr/>
        </p:nvSpPr>
        <p:spPr>
          <a:xfrm>
            <a:off x="4750492" y="2712550"/>
            <a:ext cx="306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Mejora su funcionamiento para el bien de la sociedad y un uso correcto.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175" name="Google Shape;1175;p39"/>
          <p:cNvCxnSpPr>
            <a:cxnSpLocks/>
            <a:stCxn id="1167" idx="3"/>
          </p:cNvCxnSpPr>
          <p:nvPr/>
        </p:nvCxnSpPr>
        <p:spPr>
          <a:xfrm>
            <a:off x="4398271" y="2028925"/>
            <a:ext cx="97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6" name="Google Shape;1176;p39"/>
          <p:cNvCxnSpPr>
            <a:cxnSpLocks/>
            <a:endCxn id="1170" idx="1"/>
          </p:cNvCxnSpPr>
          <p:nvPr/>
        </p:nvCxnSpPr>
        <p:spPr>
          <a:xfrm>
            <a:off x="3777871" y="2954800"/>
            <a:ext cx="97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Google Shape;1167;p39">
            <a:extLst>
              <a:ext uri="{FF2B5EF4-FFF2-40B4-BE49-F238E27FC236}">
                <a16:creationId xmlns:a16="http://schemas.microsoft.com/office/drawing/2014/main" id="{50DD8E6A-DFFF-8358-60EE-F12D4FB6E166}"/>
              </a:ext>
            </a:extLst>
          </p:cNvPr>
          <p:cNvSpPr txBox="1"/>
          <p:nvPr/>
        </p:nvSpPr>
        <p:spPr>
          <a:xfrm>
            <a:off x="5348799" y="1765113"/>
            <a:ext cx="306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Garantiza el respeto a los derechos humanos 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" name="Google Shape;1167;p39">
            <a:extLst>
              <a:ext uri="{FF2B5EF4-FFF2-40B4-BE49-F238E27FC236}">
                <a16:creationId xmlns:a16="http://schemas.microsoft.com/office/drawing/2014/main" id="{46F64CE7-FC06-4E5D-2D2C-CE914FA3B37D}"/>
              </a:ext>
            </a:extLst>
          </p:cNvPr>
          <p:cNvSpPr txBox="1"/>
          <p:nvPr/>
        </p:nvSpPr>
        <p:spPr>
          <a:xfrm>
            <a:off x="584633" y="2571750"/>
            <a:ext cx="306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Evita los sesgos éticos como discriminación, invasión a la privacidad y desinformación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>
          <a:extLst>
            <a:ext uri="{FF2B5EF4-FFF2-40B4-BE49-F238E27FC236}">
              <a16:creationId xmlns:a16="http://schemas.microsoft.com/office/drawing/2014/main" id="{346745F3-415E-0634-0D5C-184B2D261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9">
            <a:extLst>
              <a:ext uri="{FF2B5EF4-FFF2-40B4-BE49-F238E27FC236}">
                <a16:creationId xmlns:a16="http://schemas.microsoft.com/office/drawing/2014/main" id="{EBBED2AD-C685-A69A-F206-FAFA2C074B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dirty="0"/>
              <a:t>Estadísticas importantes sobre la IA</a:t>
            </a:r>
            <a:endParaRPr dirty="0"/>
          </a:p>
        </p:txBody>
      </p:sp>
      <p:sp>
        <p:nvSpPr>
          <p:cNvPr id="1167" name="Google Shape;1167;p39">
            <a:extLst>
              <a:ext uri="{FF2B5EF4-FFF2-40B4-BE49-F238E27FC236}">
                <a16:creationId xmlns:a16="http://schemas.microsoft.com/office/drawing/2014/main" id="{D0666758-3659-0406-5983-3E249233DD27}"/>
              </a:ext>
            </a:extLst>
          </p:cNvPr>
          <p:cNvSpPr txBox="1"/>
          <p:nvPr/>
        </p:nvSpPr>
        <p:spPr>
          <a:xfrm>
            <a:off x="633509" y="2218664"/>
            <a:ext cx="367817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Lo que conocemos como IA podría añadir la asombrosa cifra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 25,6 billones de dólares a la economía mundial (McKinsey,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2023)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175" name="Google Shape;1175;p39">
            <a:extLst>
              <a:ext uri="{FF2B5EF4-FFF2-40B4-BE49-F238E27FC236}">
                <a16:creationId xmlns:a16="http://schemas.microsoft.com/office/drawing/2014/main" id="{56EAFE29-C9A2-F29C-BA69-B7050348C1DA}"/>
              </a:ext>
            </a:extLst>
          </p:cNvPr>
          <p:cNvCxnSpPr>
            <a:cxnSpLocks/>
          </p:cNvCxnSpPr>
          <p:nvPr/>
        </p:nvCxnSpPr>
        <p:spPr>
          <a:xfrm>
            <a:off x="4398271" y="2050473"/>
            <a:ext cx="658638" cy="130538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Google Shape;1167;p39">
            <a:extLst>
              <a:ext uri="{FF2B5EF4-FFF2-40B4-BE49-F238E27FC236}">
                <a16:creationId xmlns:a16="http://schemas.microsoft.com/office/drawing/2014/main" id="{6E888543-57BB-A4AC-7800-524B2397FFFE}"/>
              </a:ext>
            </a:extLst>
          </p:cNvPr>
          <p:cNvSpPr txBox="1"/>
          <p:nvPr/>
        </p:nvSpPr>
        <p:spPr>
          <a:xfrm>
            <a:off x="5230091" y="1745393"/>
            <a:ext cx="3373582" cy="143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En 2023, el tamaño del mercado mundial sobre la IA 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aproximaba a los 208.000 millones de dólares. Para 2030,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esperamos que el tamaño de este mercado alcance casi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billones de dólares (Statista, 2023)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7802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140ED60-5D76-5A88-F4DC-AD40C84484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423"/>
              </p:ext>
            </p:extLst>
          </p:nvPr>
        </p:nvGraphicFramePr>
        <p:xfrm>
          <a:off x="962266" y="282045"/>
          <a:ext cx="7219467" cy="4579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53580793-1068-5448-5E66-AFE0AF0E0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78A570FA-5225-5056-F43F-1F2273076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966253"/>
              </p:ext>
            </p:extLst>
          </p:nvPr>
        </p:nvGraphicFramePr>
        <p:xfrm>
          <a:off x="962266" y="282045"/>
          <a:ext cx="7219467" cy="4579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0234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>
          <a:extLst>
            <a:ext uri="{FF2B5EF4-FFF2-40B4-BE49-F238E27FC236}">
              <a16:creationId xmlns:a16="http://schemas.microsoft.com/office/drawing/2014/main" id="{4310522D-9585-2C4C-2710-8EA3862F4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9">
            <a:extLst>
              <a:ext uri="{FF2B5EF4-FFF2-40B4-BE49-F238E27FC236}">
                <a16:creationId xmlns:a16="http://schemas.microsoft.com/office/drawing/2014/main" id="{C3AAB7B5-6B9D-5BEB-DF46-E904D7F046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dirty="0"/>
              <a:t>PUNTOS CLAVE</a:t>
            </a:r>
            <a:endParaRPr dirty="0"/>
          </a:p>
        </p:txBody>
      </p:sp>
      <p:sp>
        <p:nvSpPr>
          <p:cNvPr id="1167" name="Google Shape;1167;p39">
            <a:extLst>
              <a:ext uri="{FF2B5EF4-FFF2-40B4-BE49-F238E27FC236}">
                <a16:creationId xmlns:a16="http://schemas.microsoft.com/office/drawing/2014/main" id="{9ACCDCAA-B3ED-3195-86D4-E4EB42375559}"/>
              </a:ext>
            </a:extLst>
          </p:cNvPr>
          <p:cNvSpPr txBox="1"/>
          <p:nvPr/>
        </p:nvSpPr>
        <p:spPr>
          <a:xfrm>
            <a:off x="633509" y="2218663"/>
            <a:ext cx="3678171" cy="148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Estas estadísticas subrayan que el rápido crecimiento del mercado de la IA va a continuar en un futuro previsible, añadiendo potencialmente decenas de billones de dólares a la economía mundial. 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175" name="Google Shape;1175;p39">
            <a:extLst>
              <a:ext uri="{FF2B5EF4-FFF2-40B4-BE49-F238E27FC236}">
                <a16:creationId xmlns:a16="http://schemas.microsoft.com/office/drawing/2014/main" id="{294B2B96-E8AE-73B1-707E-CBFA5590BDED}"/>
              </a:ext>
            </a:extLst>
          </p:cNvPr>
          <p:cNvCxnSpPr>
            <a:cxnSpLocks/>
          </p:cNvCxnSpPr>
          <p:nvPr/>
        </p:nvCxnSpPr>
        <p:spPr>
          <a:xfrm>
            <a:off x="4464080" y="2050473"/>
            <a:ext cx="658638" cy="130538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Google Shape;1167;p39">
            <a:extLst>
              <a:ext uri="{FF2B5EF4-FFF2-40B4-BE49-F238E27FC236}">
                <a16:creationId xmlns:a16="http://schemas.microsoft.com/office/drawing/2014/main" id="{4D1DD6F1-0A08-9456-B357-820CCC0241AC}"/>
              </a:ext>
            </a:extLst>
          </p:cNvPr>
          <p:cNvSpPr txBox="1"/>
          <p:nvPr/>
        </p:nvSpPr>
        <p:spPr>
          <a:xfrm>
            <a:off x="5230091" y="1745393"/>
            <a:ext cx="3373582" cy="143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 recalca que el uso de las IA aumentarán exponencialmente a nivel empresarial y cotidiano.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Esto se refleja en la adopción de esta tecnología para cadenas de producción y sistemas de seguridad empresarial.</a:t>
            </a:r>
          </a:p>
        </p:txBody>
      </p:sp>
      <p:cxnSp>
        <p:nvCxnSpPr>
          <p:cNvPr id="3" name="Google Shape;1175;p39">
            <a:extLst>
              <a:ext uri="{FF2B5EF4-FFF2-40B4-BE49-F238E27FC236}">
                <a16:creationId xmlns:a16="http://schemas.microsoft.com/office/drawing/2014/main" id="{B0481AAD-2A82-36D2-DDC4-38B40ECFF130}"/>
              </a:ext>
            </a:extLst>
          </p:cNvPr>
          <p:cNvCxnSpPr>
            <a:cxnSpLocks/>
          </p:cNvCxnSpPr>
          <p:nvPr/>
        </p:nvCxnSpPr>
        <p:spPr>
          <a:xfrm>
            <a:off x="4464080" y="2050473"/>
            <a:ext cx="658638" cy="130538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57659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>
          <a:extLst>
            <a:ext uri="{FF2B5EF4-FFF2-40B4-BE49-F238E27FC236}">
              <a16:creationId xmlns:a16="http://schemas.microsoft.com/office/drawing/2014/main" id="{94FDF7A4-5FCC-52C4-5592-A634DCCF5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9">
            <a:extLst>
              <a:ext uri="{FF2B5EF4-FFF2-40B4-BE49-F238E27FC236}">
                <a16:creationId xmlns:a16="http://schemas.microsoft.com/office/drawing/2014/main" id="{B57E9DCD-C721-1AA9-F5D3-BA1C740D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dirty="0"/>
              <a:t>PUNTOS CLAVE</a:t>
            </a:r>
            <a:endParaRPr dirty="0"/>
          </a:p>
        </p:txBody>
      </p:sp>
      <p:sp>
        <p:nvSpPr>
          <p:cNvPr id="1167" name="Google Shape;1167;p39">
            <a:extLst>
              <a:ext uri="{FF2B5EF4-FFF2-40B4-BE49-F238E27FC236}">
                <a16:creationId xmlns:a16="http://schemas.microsoft.com/office/drawing/2014/main" id="{F1FE2DBD-6B6F-F27A-349E-0CCC867FEC22}"/>
              </a:ext>
            </a:extLst>
          </p:cNvPr>
          <p:cNvSpPr txBox="1"/>
          <p:nvPr/>
        </p:nvSpPr>
        <p:spPr>
          <a:xfrm>
            <a:off x="422564" y="3006032"/>
            <a:ext cx="3678171" cy="148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Ejemplos de IA cotidiana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175" name="Google Shape;1175;p39">
            <a:extLst>
              <a:ext uri="{FF2B5EF4-FFF2-40B4-BE49-F238E27FC236}">
                <a16:creationId xmlns:a16="http://schemas.microsoft.com/office/drawing/2014/main" id="{E9430650-6C43-3A0E-F560-4F2A66DAF80A}"/>
              </a:ext>
            </a:extLst>
          </p:cNvPr>
          <p:cNvCxnSpPr>
            <a:cxnSpLocks/>
          </p:cNvCxnSpPr>
          <p:nvPr/>
        </p:nvCxnSpPr>
        <p:spPr>
          <a:xfrm>
            <a:off x="247799" y="2805546"/>
            <a:ext cx="382142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Google Shape;1167;p39">
            <a:extLst>
              <a:ext uri="{FF2B5EF4-FFF2-40B4-BE49-F238E27FC236}">
                <a16:creationId xmlns:a16="http://schemas.microsoft.com/office/drawing/2014/main" id="{60133803-E2B5-F045-A2C2-88FB59C323E0}"/>
              </a:ext>
            </a:extLst>
          </p:cNvPr>
          <p:cNvSpPr txBox="1"/>
          <p:nvPr/>
        </p:nvSpPr>
        <p:spPr>
          <a:xfrm>
            <a:off x="5347854" y="3006030"/>
            <a:ext cx="3373582" cy="143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Ejemplos de IA empresarial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Nota(domino es para machine </a:t>
            </a:r>
            <a:r>
              <a:rPr lang="es-MX" sz="7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learning</a:t>
            </a:r>
            <a:r>
              <a:rPr lang="es-MX" sz="7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y ciencia de datos)</a:t>
            </a:r>
          </a:p>
        </p:txBody>
      </p:sp>
      <p:cxnSp>
        <p:nvCxnSpPr>
          <p:cNvPr id="3" name="Google Shape;1175;p39">
            <a:extLst>
              <a:ext uri="{FF2B5EF4-FFF2-40B4-BE49-F238E27FC236}">
                <a16:creationId xmlns:a16="http://schemas.microsoft.com/office/drawing/2014/main" id="{26A01343-EF7F-747A-DCE6-5A98BD4FB55D}"/>
              </a:ext>
            </a:extLst>
          </p:cNvPr>
          <p:cNvCxnSpPr>
            <a:cxnSpLocks/>
          </p:cNvCxnSpPr>
          <p:nvPr/>
        </p:nvCxnSpPr>
        <p:spPr>
          <a:xfrm flipV="1">
            <a:off x="5056909" y="2805542"/>
            <a:ext cx="3846095" cy="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455403A6-AF29-8AFC-E72A-4D28688D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384" y="2304615"/>
            <a:ext cx="828798" cy="4351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C8B6E6E-7556-8C96-EBC4-F06B1A3D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519" y="2275018"/>
            <a:ext cx="491063" cy="497624"/>
          </a:xfrm>
          <a:prstGeom prst="rect">
            <a:avLst/>
          </a:prstGeom>
        </p:spPr>
      </p:pic>
      <p:sp>
        <p:nvSpPr>
          <p:cNvPr id="11" name="Signo más 10">
            <a:extLst>
              <a:ext uri="{FF2B5EF4-FFF2-40B4-BE49-F238E27FC236}">
                <a16:creationId xmlns:a16="http://schemas.microsoft.com/office/drawing/2014/main" id="{D96C95E0-8CC2-CC43-0DB9-198314C7151E}"/>
              </a:ext>
            </a:extLst>
          </p:cNvPr>
          <p:cNvSpPr/>
          <p:nvPr/>
        </p:nvSpPr>
        <p:spPr>
          <a:xfrm>
            <a:off x="5900810" y="2438182"/>
            <a:ext cx="169719" cy="167984"/>
          </a:xfrm>
          <a:prstGeom prst="mathPlus">
            <a:avLst>
              <a:gd name="adj1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0CA55D1-36EA-AA34-A363-E1BE86E87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59" y="1910935"/>
            <a:ext cx="828799" cy="8287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299C032-E45F-177B-D116-15DC37E8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423" y="1937316"/>
            <a:ext cx="732848" cy="7328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326F0F5-4FEB-BECD-E14C-0B72C2C31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788" y="2317041"/>
            <a:ext cx="1679127" cy="46176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996CB7F-6A61-ED8D-B95B-1FFF3A2B5D4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6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6638" y="1996890"/>
            <a:ext cx="732848" cy="74189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DB533F7-633E-ED86-C7F7-74BC2B534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8956" y="1961126"/>
            <a:ext cx="1280231" cy="86979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686C1DC-84F3-7705-37BE-1A8F2CE99D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7934" y="1818329"/>
            <a:ext cx="1873421" cy="3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5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-7.40741E-7 L -0.33455 -0.0003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6" y="-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1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300"/>
                            </p:stCondLst>
                            <p:childTnLst>
                              <p:par>
                                <p:cTn id="4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8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>
          <a:extLst>
            <a:ext uri="{FF2B5EF4-FFF2-40B4-BE49-F238E27FC236}">
              <a16:creationId xmlns:a16="http://schemas.microsoft.com/office/drawing/2014/main" id="{D07575FA-6211-0122-2BF3-A75290B54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>
            <a:extLst>
              <a:ext uri="{FF2B5EF4-FFF2-40B4-BE49-F238E27FC236}">
                <a16:creationId xmlns:a16="http://schemas.microsoft.com/office/drawing/2014/main" id="{D6BF5387-60AC-AC27-28DB-C7AA5A28DB8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74546" y="2150072"/>
            <a:ext cx="4994907" cy="656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dirty="0"/>
              <a:t>GRACIAS</a:t>
            </a:r>
            <a:endParaRPr sz="6600" dirty="0"/>
          </a:p>
        </p:txBody>
      </p:sp>
      <p:sp>
        <p:nvSpPr>
          <p:cNvPr id="2" name="Google Shape;1170;p39">
            <a:extLst>
              <a:ext uri="{FF2B5EF4-FFF2-40B4-BE49-F238E27FC236}">
                <a16:creationId xmlns:a16="http://schemas.microsoft.com/office/drawing/2014/main" id="{93A5918B-D04C-0455-FF80-5B6DC6AA8DE0}"/>
              </a:ext>
            </a:extLst>
          </p:cNvPr>
          <p:cNvSpPr txBox="1"/>
          <p:nvPr/>
        </p:nvSpPr>
        <p:spPr>
          <a:xfrm>
            <a:off x="3037199" y="2972195"/>
            <a:ext cx="306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JORELL HERNÁNDEZ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ABSALÓN GÓMEZ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ERICK QUIRÓS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JEAN ULATE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1259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>
          <a:extLst>
            <a:ext uri="{FF2B5EF4-FFF2-40B4-BE49-F238E27FC236}">
              <a16:creationId xmlns:a16="http://schemas.microsoft.com/office/drawing/2014/main" id="{EAC38E2B-522E-0E68-0D4D-4AD33E1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0;p39">
            <a:extLst>
              <a:ext uri="{FF2B5EF4-FFF2-40B4-BE49-F238E27FC236}">
                <a16:creationId xmlns:a16="http://schemas.microsoft.com/office/drawing/2014/main" id="{3D824BBA-F331-E56B-239D-9D6AED0B3A30}"/>
              </a:ext>
            </a:extLst>
          </p:cNvPr>
          <p:cNvSpPr txBox="1"/>
          <p:nvPr/>
        </p:nvSpPr>
        <p:spPr>
          <a:xfrm>
            <a:off x="90799" y="556372"/>
            <a:ext cx="9053201" cy="540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REFERENCIAS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[1] </a:t>
            </a:r>
            <a:r>
              <a:rPr lang="es-MX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Bostrom</a:t>
            </a: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N., &amp; </a:t>
            </a:r>
            <a:r>
              <a:rPr lang="es-MX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Yudkowsky</a:t>
            </a: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E. (2014). "</a:t>
            </a:r>
            <a:r>
              <a:rPr lang="es-MX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</a:t>
            </a: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s-MX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Ethics</a:t>
            </a: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s-MX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of</a:t>
            </a: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Artificial </a:t>
            </a:r>
            <a:r>
              <a:rPr lang="es-MX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Intelligence</a:t>
            </a: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."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https://nickbostrom.com/ethics/artificial-intelligence.pdf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[2]Iberdrola. (s.f.). Historia de la inteligencia artificial: evolución y protagonistas.	https://www.iberdrola.com/innovacion/historia-inteligencia-artificial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[3]UNESCO. (s.f.). Recomendación sobre la ética de la inteligencia artificial. https://www.unesco.org/es/artificial-intelligence/recommendation-ethics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	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[4]INESEM Business </a:t>
            </a:r>
            <a:r>
              <a:rPr lang="es-MX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School</a:t>
            </a: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(2021, 15 de junio). Ética en inteligencia artificial: Desarrollo de IA con responsabilidad.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https://www.inesem.es/revistadigital/informatica-y-tics/etica-inteligencia-artificial/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[5]Ávila-Tomás, J. F., Mayer-Pujadas, M. A., &amp; Quesada-Varela, V. J. (2020). La inteligencia artificial y sus aplicaciones en medicina II	https://www.elsevier.es/es-revista-atencion-primaria-27-articulo-la-inteligencia-artificial-sus-aplicaciones-S0212656720301463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[6]Academia Nacional de Ciencias Económicas (ANCE). (2021). Efectos de la Inteligencia Artificial (IA) en la economía y el análisis económico.	https://anceargentina.org/download/publicaciones/INTELIGENCIA_ARTIFICIAL_ANCE2021.pdf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2176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>
          <a:extLst>
            <a:ext uri="{FF2B5EF4-FFF2-40B4-BE49-F238E27FC236}">
              <a16:creationId xmlns:a16="http://schemas.microsoft.com/office/drawing/2014/main" id="{B126882A-E4F5-6338-E166-FBA24BB13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0;p39">
            <a:extLst>
              <a:ext uri="{FF2B5EF4-FFF2-40B4-BE49-F238E27FC236}">
                <a16:creationId xmlns:a16="http://schemas.microsoft.com/office/drawing/2014/main" id="{AD39261A-786F-2371-D5CA-467A58EE98A7}"/>
              </a:ext>
            </a:extLst>
          </p:cNvPr>
          <p:cNvSpPr txBox="1"/>
          <p:nvPr/>
        </p:nvSpPr>
        <p:spPr>
          <a:xfrm>
            <a:off x="90799" y="624105"/>
            <a:ext cx="9053201" cy="540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REFERENCIAS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[7]C:/Users/HP/Downloads/Dialnet-ProcesamientoDelLenguajeNaturalComoEjeCentralDeLaI-985766.pdf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[8]</a:t>
            </a:r>
            <a:r>
              <a:rPr lang="es-MX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Periñán</a:t>
            </a: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Pascual, C. (2012). En defensa del procesamiento del lenguaje natural fundamentado en la lingüística teórica.	https://www.redalyc.org/pdf/1345/134525391001.pdf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[9]IBM. (2024, 17 de septiembre). ¿Qué es la ética de la </a:t>
            </a:r>
            <a:r>
              <a:rPr lang="es-MX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IA?https</a:t>
            </a: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://www.ibm.com/es-es/topics/ai-ethics#:~:text=Algunos%20ejemplos%20de%20cuestiones%20%C3%A9ticas,el%20uso%20indebido%20de%20la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[10]Universidad Internacional de Valencia. (2024, 1 de junio). Inteligencia artificial: ventajas y desventajas.	https://www.universidadviu.com/es/actualidad/nuestros-expertos/inteligencia-artificial-ventajas-y-desventajas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[11]https://nexusintegra.io/es/ventajas-y-desventajas-de-la-inteligencia-artificial/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[12]https://raona.com/ventajas-desventajas-ia/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6961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>
          <a:extLst>
            <a:ext uri="{FF2B5EF4-FFF2-40B4-BE49-F238E27FC236}">
              <a16:creationId xmlns:a16="http://schemas.microsoft.com/office/drawing/2014/main" id="{A3848AFD-235B-C87F-33E8-2D81A380B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>
            <a:extLst>
              <a:ext uri="{FF2B5EF4-FFF2-40B4-BE49-F238E27FC236}">
                <a16:creationId xmlns:a16="http://schemas.microsoft.com/office/drawing/2014/main" id="{60E9BC2D-B0A0-166C-84DE-2B4F26C14A8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42539" y="2150072"/>
            <a:ext cx="4994907" cy="656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/>
              <a:t>Inteligencia artificial.</a:t>
            </a:r>
            <a:endParaRPr sz="3200" dirty="0"/>
          </a:p>
        </p:txBody>
      </p:sp>
      <p:pic>
        <p:nvPicPr>
          <p:cNvPr id="59" name="Google Shape;59;p15">
            <a:extLst>
              <a:ext uri="{FF2B5EF4-FFF2-40B4-BE49-F238E27FC236}">
                <a16:creationId xmlns:a16="http://schemas.microsoft.com/office/drawing/2014/main" id="{DA025E32-8CD8-13F8-565F-2A4AE4BBE9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 flipH="1">
            <a:off x="306554" y="742239"/>
            <a:ext cx="3260733" cy="3472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42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>
          <a:extLst>
            <a:ext uri="{FF2B5EF4-FFF2-40B4-BE49-F238E27FC236}">
              <a16:creationId xmlns:a16="http://schemas.microsoft.com/office/drawing/2014/main" id="{7005DD0D-BC62-6B0D-6207-3CF92C98C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0;p39">
            <a:extLst>
              <a:ext uri="{FF2B5EF4-FFF2-40B4-BE49-F238E27FC236}">
                <a16:creationId xmlns:a16="http://schemas.microsoft.com/office/drawing/2014/main" id="{C87C5D4E-C585-43D2-37DB-1C18C2DA2CE9}"/>
              </a:ext>
            </a:extLst>
          </p:cNvPr>
          <p:cNvSpPr txBox="1"/>
          <p:nvPr/>
        </p:nvSpPr>
        <p:spPr>
          <a:xfrm>
            <a:off x="90799" y="759571"/>
            <a:ext cx="9053201" cy="540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REFERENCIAS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[13]https://slack.com/intl/es-es/blog/transformation/las-ventajas-y-desventajas-de-la-inteligencia-artificial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[14]https://www.ucr.ac.cr/noticias/2023/5/15/voz-experta-el-impacto-actual-y-perspectivas-futuras-de-la-ia.html#:~:text=La%20IA%20puede%20tener%20aplicaciones,la%20toma%20de%20decisiones%20cl%C3%ADnicas.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[15] https://www.ibm.com/mx-es/topics/ai-ethics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[16]https://www.ibm.com/mx-es/topics/ai-ethics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[17]https://concepto.de/etica/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[18]https://observatorio.tec.mx/principios-eticos-de-la-educacion-con-inteligencia-artificial-ia/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[19]https://www.unesco.org/es/artificial-intelligence/recommendation-ethics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[20]https://immune.institute/blog/etica-de-la-inteligencia-artificial/#:~:text=La%20ética%20en%20la%20IA,y%20lo%20que%20está%20mal.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[21]https://www.ifadesa.com/post/cómo-evaluar-fuentes-de-información-en-la-era-digital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[22] </a:t>
            </a: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https://es.semrush.com/blog/etica-de-la-inteligencia-artificial/</a:t>
            </a: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[23]https://es.statista.com/estadisticas/1535028/inteligencia-artificial-usuarios-mundiales/</a:t>
            </a: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2912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HISTORIA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1594712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3537346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5479979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7693546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8"/>
          <p:cNvCxnSpPr>
            <a:stCxn id="93" idx="6"/>
            <a:endCxn id="94" idx="2"/>
          </p:cNvCxnSpPr>
          <p:nvPr/>
        </p:nvCxnSpPr>
        <p:spPr>
          <a:xfrm>
            <a:off x="1721612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8"/>
          <p:cNvCxnSpPr>
            <a:stCxn id="94" idx="6"/>
            <a:endCxn id="95" idx="2"/>
          </p:cNvCxnSpPr>
          <p:nvPr/>
        </p:nvCxnSpPr>
        <p:spPr>
          <a:xfrm>
            <a:off x="3664246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8"/>
          <p:cNvCxnSpPr>
            <a:cxnSpLocks/>
            <a:stCxn id="95" idx="6"/>
          </p:cNvCxnSpPr>
          <p:nvPr/>
        </p:nvCxnSpPr>
        <p:spPr>
          <a:xfrm>
            <a:off x="5606879" y="2628147"/>
            <a:ext cx="208085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8"/>
          <p:cNvCxnSpPr>
            <a:stCxn id="93" idx="4"/>
            <a:endCxn id="101" idx="0"/>
          </p:cNvCxnSpPr>
          <p:nvPr/>
        </p:nvCxnSpPr>
        <p:spPr>
          <a:xfrm>
            <a:off x="1658162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8"/>
          <p:cNvCxnSpPr>
            <a:stCxn id="94" idx="4"/>
            <a:endCxn id="103" idx="0"/>
          </p:cNvCxnSpPr>
          <p:nvPr/>
        </p:nvCxnSpPr>
        <p:spPr>
          <a:xfrm>
            <a:off x="3600796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8"/>
          <p:cNvCxnSpPr>
            <a:stCxn id="95" idx="4"/>
            <a:endCxn id="105" idx="0"/>
          </p:cNvCxnSpPr>
          <p:nvPr/>
        </p:nvCxnSpPr>
        <p:spPr>
          <a:xfrm>
            <a:off x="5543429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8"/>
          <p:cNvCxnSpPr>
            <a:cxnSpLocks/>
          </p:cNvCxnSpPr>
          <p:nvPr/>
        </p:nvCxnSpPr>
        <p:spPr>
          <a:xfrm>
            <a:off x="7756996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" name="Google Shape;109;p18"/>
          <p:cNvGrpSpPr/>
          <p:nvPr/>
        </p:nvGrpSpPr>
        <p:grpSpPr>
          <a:xfrm rot="590232">
            <a:off x="-554152" y="4748729"/>
            <a:ext cx="371883" cy="365691"/>
            <a:chOff x="860940" y="2746477"/>
            <a:chExt cx="371883" cy="365691"/>
          </a:xfrm>
        </p:grpSpPr>
        <p:sp>
          <p:nvSpPr>
            <p:cNvPr id="110" name="Google Shape;110;p18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18"/>
          <p:cNvGrpSpPr/>
          <p:nvPr/>
        </p:nvGrpSpPr>
        <p:grpSpPr>
          <a:xfrm>
            <a:off x="716600" y="1790299"/>
            <a:ext cx="1900502" cy="2645827"/>
            <a:chOff x="716600" y="1790299"/>
            <a:chExt cx="1900502" cy="2645827"/>
          </a:xfrm>
        </p:grpSpPr>
        <p:sp>
          <p:nvSpPr>
            <p:cNvPr id="101" name="Google Shape;101;p18"/>
            <p:cNvSpPr txBox="1"/>
            <p:nvPr/>
          </p:nvSpPr>
          <p:spPr>
            <a:xfrm>
              <a:off x="716600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1943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0" name="Google Shape;120;p18"/>
            <p:cNvSpPr txBox="1"/>
            <p:nvPr/>
          </p:nvSpPr>
          <p:spPr>
            <a:xfrm>
              <a:off x="734001" y="3402571"/>
              <a:ext cx="1883101" cy="1033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Warren McCulloch y Walter Pitts cuando presentaron su modelo de neuronas artificiales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1" name="Google Shape;121;p18"/>
            <p:cNvSpPr txBox="1"/>
            <p:nvPr/>
          </p:nvSpPr>
          <p:spPr>
            <a:xfrm>
              <a:off x="716600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Neuronas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2" name="Google Shape;122;p18"/>
          <p:cNvGrpSpPr/>
          <p:nvPr/>
        </p:nvGrpSpPr>
        <p:grpSpPr>
          <a:xfrm>
            <a:off x="2659233" y="1790299"/>
            <a:ext cx="1942436" cy="2813701"/>
            <a:chOff x="2659233" y="1790299"/>
            <a:chExt cx="1942436" cy="2813701"/>
          </a:xfrm>
        </p:grpSpPr>
        <p:sp>
          <p:nvSpPr>
            <p:cNvPr id="103" name="Google Shape;103;p18"/>
            <p:cNvSpPr txBox="1"/>
            <p:nvPr/>
          </p:nvSpPr>
          <p:spPr>
            <a:xfrm>
              <a:off x="2659233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1950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3" name="Google Shape;123;p18"/>
            <p:cNvSpPr txBox="1"/>
            <p:nvPr/>
          </p:nvSpPr>
          <p:spPr>
            <a:xfrm>
              <a:off x="2659233" y="3328250"/>
              <a:ext cx="1942436" cy="1275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Alan Turing propuso en un artículo, ¿Pueden pensar las máquinas?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Dio base al test de Turing.</a:t>
              </a:r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2659233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Inteligencia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5" name="Google Shape;125;p18"/>
          <p:cNvGrpSpPr/>
          <p:nvPr/>
        </p:nvGrpSpPr>
        <p:grpSpPr>
          <a:xfrm>
            <a:off x="4545422" y="1790299"/>
            <a:ext cx="2115022" cy="2813701"/>
            <a:chOff x="4545422" y="1790299"/>
            <a:chExt cx="2115022" cy="2813701"/>
          </a:xfrm>
        </p:grpSpPr>
        <p:sp>
          <p:nvSpPr>
            <p:cNvPr id="105" name="Google Shape;105;p18"/>
            <p:cNvSpPr txBox="1"/>
            <p:nvPr/>
          </p:nvSpPr>
          <p:spPr>
            <a:xfrm>
              <a:off x="4601867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1990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6" name="Google Shape;126;p18"/>
            <p:cNvSpPr txBox="1"/>
            <p:nvPr/>
          </p:nvSpPr>
          <p:spPr>
            <a:xfrm>
              <a:off x="4545422" y="3328250"/>
              <a:ext cx="2115022" cy="1275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Las mejoras en la potencia de las máquinas y las grandes cantidades de datos permitieron la evolución de algoritmos.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7" name="Google Shape;127;p18"/>
            <p:cNvSpPr txBox="1"/>
            <p:nvPr/>
          </p:nvSpPr>
          <p:spPr>
            <a:xfrm>
              <a:off x="4601867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Bases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8" name="Google Shape;128;p18"/>
          <p:cNvGrpSpPr/>
          <p:nvPr/>
        </p:nvGrpSpPr>
        <p:grpSpPr>
          <a:xfrm>
            <a:off x="6744614" y="1790299"/>
            <a:ext cx="2115021" cy="2217762"/>
            <a:chOff x="6541412" y="1790299"/>
            <a:chExt cx="2115021" cy="2217762"/>
          </a:xfrm>
        </p:grpSpPr>
        <p:grpSp>
          <p:nvGrpSpPr>
            <p:cNvPr id="129" name="Google Shape;129;p18"/>
            <p:cNvGrpSpPr/>
            <p:nvPr/>
          </p:nvGrpSpPr>
          <p:grpSpPr>
            <a:xfrm>
              <a:off x="6541412" y="3015422"/>
              <a:ext cx="2115021" cy="992639"/>
              <a:chOff x="6541412" y="3015422"/>
              <a:chExt cx="2115021" cy="992639"/>
            </a:xfrm>
          </p:grpSpPr>
          <p:sp>
            <p:nvSpPr>
              <p:cNvPr id="107" name="Google Shape;107;p18"/>
              <p:cNvSpPr txBox="1"/>
              <p:nvPr/>
            </p:nvSpPr>
            <p:spPr>
              <a:xfrm>
                <a:off x="6544500" y="3015422"/>
                <a:ext cx="1883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2000 - ahora</a:t>
                </a:r>
                <a:endParaRPr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30" name="Google Shape;130;p18"/>
              <p:cNvSpPr txBox="1"/>
              <p:nvPr/>
            </p:nvSpPr>
            <p:spPr>
              <a:xfrm>
                <a:off x="6541412" y="3459361"/>
                <a:ext cx="2115021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Con los avances de la tecnología, la IA continua evolucionando ya hora la tenemos al alcance de la mano</a:t>
                </a:r>
                <a:endParaRPr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31" name="Google Shape;131;p18"/>
            <p:cNvSpPr txBox="1"/>
            <p:nvPr/>
          </p:nvSpPr>
          <p:spPr>
            <a:xfrm>
              <a:off x="6544500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Ahora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132" name="Google Shape;132;p18"/>
          <p:cNvCxnSpPr>
            <a:stCxn id="93" idx="0"/>
            <a:endCxn id="121" idx="2"/>
          </p:cNvCxnSpPr>
          <p:nvPr/>
        </p:nvCxnSpPr>
        <p:spPr>
          <a:xfrm rot="10800000">
            <a:off x="1658162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8"/>
          <p:cNvCxnSpPr>
            <a:stCxn id="94" idx="0"/>
            <a:endCxn id="124" idx="2"/>
          </p:cNvCxnSpPr>
          <p:nvPr/>
        </p:nvCxnSpPr>
        <p:spPr>
          <a:xfrm rot="10800000">
            <a:off x="3600796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8"/>
          <p:cNvCxnSpPr>
            <a:stCxn id="95" idx="0"/>
            <a:endCxn id="127" idx="2"/>
          </p:cNvCxnSpPr>
          <p:nvPr/>
        </p:nvCxnSpPr>
        <p:spPr>
          <a:xfrm rot="10800000">
            <a:off x="5543429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8"/>
          <p:cNvCxnSpPr>
            <a:cxnSpLocks/>
          </p:cNvCxnSpPr>
          <p:nvPr/>
        </p:nvCxnSpPr>
        <p:spPr>
          <a:xfrm rot="10800000">
            <a:off x="7756993" y="2247499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2222E-6 -1.97531E-6 L 1.04028 -1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14" y="-51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¿Qué es la IA?</a:t>
            </a:r>
            <a:endParaRPr sz="3000" dirty="0"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1115100" y="1148000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" dirty="0">
                <a:solidFill>
                  <a:schemeClr val="lt2"/>
                </a:solidFill>
              </a:rPr>
              <a:t>LA INTELIGENCIA ARTIFICIAL ES UNA RAMA DE LA INFORMÁTICA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en" dirty="0">
              <a:solidFill>
                <a:schemeClr val="lt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" dirty="0">
                <a:solidFill>
                  <a:schemeClr val="lt2"/>
                </a:solidFill>
              </a:rPr>
              <a:t>BUSCA CREAR SISTEMAS CAPACES DE REALIZAR TAREAS QUE REQUIEREN INTELIGENCIA HUMANA COMO: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endParaRPr lang="en" dirty="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 dirty="0">
                <a:solidFill>
                  <a:schemeClr val="lt2"/>
                </a:solidFill>
              </a:rPr>
              <a:t>RAZONAR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 dirty="0">
                <a:solidFill>
                  <a:schemeClr val="lt2"/>
                </a:solidFill>
              </a:rPr>
              <a:t>APRENDER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 dirty="0">
                <a:solidFill>
                  <a:schemeClr val="lt2"/>
                </a:solidFill>
              </a:rPr>
              <a:t>PERCIBIR EL ENTORNO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 dirty="0">
                <a:solidFill>
                  <a:schemeClr val="lt2"/>
                </a:solidFill>
              </a:rPr>
              <a:t>TOMAR DECISIONES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en" dirty="0">
              <a:solidFill>
                <a:schemeClr val="lt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" dirty="0">
                <a:solidFill>
                  <a:schemeClr val="lt2"/>
                </a:solidFill>
              </a:rPr>
              <a:t>(PROCESOS MATEMÁTICOS)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Ejemplos de Tipos de IA</a:t>
            </a:r>
            <a:endParaRPr dirty="0"/>
          </a:p>
        </p:txBody>
      </p:sp>
      <p:grpSp>
        <p:nvGrpSpPr>
          <p:cNvPr id="71" name="Google Shape;71;p17"/>
          <p:cNvGrpSpPr/>
          <p:nvPr/>
        </p:nvGrpSpPr>
        <p:grpSpPr>
          <a:xfrm>
            <a:off x="5970037" y="1630320"/>
            <a:ext cx="3173948" cy="802138"/>
            <a:chOff x="5699116" y="1672629"/>
            <a:chExt cx="3173948" cy="802138"/>
          </a:xfrm>
        </p:grpSpPr>
        <p:sp>
          <p:nvSpPr>
            <p:cNvPr id="72" name="Google Shape;72;p17"/>
            <p:cNvSpPr txBox="1"/>
            <p:nvPr/>
          </p:nvSpPr>
          <p:spPr>
            <a:xfrm>
              <a:off x="5699116" y="1672629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IA Adaptativa 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3" name="Google Shape;73;p17"/>
            <p:cNvSpPr txBox="1"/>
            <p:nvPr/>
          </p:nvSpPr>
          <p:spPr>
            <a:xfrm>
              <a:off x="5699118" y="1930567"/>
              <a:ext cx="3173946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R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</a:t>
              </a: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odifica su comportamiento y mejora su capacidad de respuesta por datos de entrada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4" name="Google Shape;74;p17"/>
          <p:cNvGrpSpPr/>
          <p:nvPr/>
        </p:nvGrpSpPr>
        <p:grpSpPr>
          <a:xfrm>
            <a:off x="2290669" y="3424102"/>
            <a:ext cx="2698517" cy="802374"/>
            <a:chOff x="2313750" y="3396990"/>
            <a:chExt cx="2698517" cy="802374"/>
          </a:xfrm>
        </p:grpSpPr>
        <p:sp>
          <p:nvSpPr>
            <p:cNvPr id="75" name="Google Shape;75;p17"/>
            <p:cNvSpPr txBox="1"/>
            <p:nvPr/>
          </p:nvSpPr>
          <p:spPr>
            <a:xfrm>
              <a:off x="2313750" y="3396990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IA Predictiva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6" name="Google Shape;76;p17"/>
            <p:cNvSpPr txBox="1"/>
            <p:nvPr/>
          </p:nvSpPr>
          <p:spPr>
            <a:xfrm>
              <a:off x="2313755" y="3650664"/>
              <a:ext cx="2698512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Usa datos históricos y algoritmos de aprendizaje automático para predicciones de eventos futuros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7" name="Google Shape;77;p17"/>
          <p:cNvGrpSpPr/>
          <p:nvPr/>
        </p:nvGrpSpPr>
        <p:grpSpPr>
          <a:xfrm>
            <a:off x="5992630" y="3499045"/>
            <a:ext cx="2688526" cy="802372"/>
            <a:chOff x="5699116" y="3389935"/>
            <a:chExt cx="2688526" cy="802372"/>
          </a:xfrm>
        </p:grpSpPr>
        <p:sp>
          <p:nvSpPr>
            <p:cNvPr id="78" name="Google Shape;78;p17"/>
            <p:cNvSpPr txBox="1"/>
            <p:nvPr/>
          </p:nvSpPr>
          <p:spPr>
            <a:xfrm>
              <a:off x="5699116" y="3389935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IA prescriptiva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9" name="Google Shape;79;p17"/>
            <p:cNvSpPr txBox="1"/>
            <p:nvPr/>
          </p:nvSpPr>
          <p:spPr>
            <a:xfrm>
              <a:off x="5699118" y="3643607"/>
              <a:ext cx="2688524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Hace lo mismo que la predictiva, pero da recomendaciones</a:t>
              </a:r>
            </a:p>
          </p:txBody>
        </p:sp>
      </p:grpSp>
      <p:grpSp>
        <p:nvGrpSpPr>
          <p:cNvPr id="80" name="Google Shape;80;p17"/>
          <p:cNvGrpSpPr/>
          <p:nvPr/>
        </p:nvGrpSpPr>
        <p:grpSpPr>
          <a:xfrm>
            <a:off x="2313750" y="1675492"/>
            <a:ext cx="2358594" cy="804056"/>
            <a:chOff x="2313750" y="1566323"/>
            <a:chExt cx="2358594" cy="804056"/>
          </a:xfrm>
        </p:grpSpPr>
        <p:sp>
          <p:nvSpPr>
            <p:cNvPr id="81" name="Google Shape;81;p17"/>
            <p:cNvSpPr txBox="1"/>
            <p:nvPr/>
          </p:nvSpPr>
          <p:spPr>
            <a:xfrm>
              <a:off x="2313750" y="1566323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IA descriptiva:</a:t>
              </a:r>
            </a:p>
          </p:txBody>
        </p:sp>
        <p:sp>
          <p:nvSpPr>
            <p:cNvPr id="82" name="Google Shape;82;p17"/>
            <p:cNvSpPr txBox="1"/>
            <p:nvPr/>
          </p:nvSpPr>
          <p:spPr>
            <a:xfrm>
              <a:off x="2313756" y="1826179"/>
              <a:ext cx="2358588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Proporciona datos históricos y análisis de los mismos.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83" name="Google Shape;83;p17"/>
          <p:cNvSpPr/>
          <p:nvPr/>
        </p:nvSpPr>
        <p:spPr>
          <a:xfrm>
            <a:off x="1289677" y="1652336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D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965860" y="1652336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</a:t>
            </a:r>
            <a:endParaRPr sz="4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1289677" y="3475047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4943282" y="3475047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</a:t>
            </a:r>
            <a:endParaRPr sz="4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USOS DE LA INTELIGENCIA ARTIFICIAL</a:t>
            </a:r>
            <a:endParaRPr dirty="0"/>
          </a:p>
        </p:txBody>
      </p:sp>
      <p:sp>
        <p:nvSpPr>
          <p:cNvPr id="698" name="Google Shape;698;p30"/>
          <p:cNvSpPr/>
          <p:nvPr/>
        </p:nvSpPr>
        <p:spPr>
          <a:xfrm>
            <a:off x="4501450" y="1869499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0"/>
          <p:cNvSpPr/>
          <p:nvPr/>
        </p:nvSpPr>
        <p:spPr>
          <a:xfrm>
            <a:off x="4501450" y="2939715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0"/>
          <p:cNvSpPr/>
          <p:nvPr/>
        </p:nvSpPr>
        <p:spPr>
          <a:xfrm>
            <a:off x="4501450" y="2404607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0"/>
          <p:cNvSpPr/>
          <p:nvPr/>
        </p:nvSpPr>
        <p:spPr>
          <a:xfrm>
            <a:off x="4501450" y="3474823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0"/>
          <p:cNvSpPr/>
          <p:nvPr/>
        </p:nvSpPr>
        <p:spPr>
          <a:xfrm>
            <a:off x="4501450" y="4009931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3" name="Google Shape;703;p30"/>
          <p:cNvCxnSpPr>
            <a:stCxn id="698" idx="4"/>
            <a:endCxn id="700" idx="0"/>
          </p:cNvCxnSpPr>
          <p:nvPr/>
        </p:nvCxnSpPr>
        <p:spPr>
          <a:xfrm>
            <a:off x="4579000" y="2024599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30"/>
          <p:cNvCxnSpPr>
            <a:stCxn id="700" idx="4"/>
            <a:endCxn id="699" idx="0"/>
          </p:cNvCxnSpPr>
          <p:nvPr/>
        </p:nvCxnSpPr>
        <p:spPr>
          <a:xfrm>
            <a:off x="4579000" y="2559707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30"/>
          <p:cNvCxnSpPr>
            <a:stCxn id="699" idx="4"/>
            <a:endCxn id="701" idx="0"/>
          </p:cNvCxnSpPr>
          <p:nvPr/>
        </p:nvCxnSpPr>
        <p:spPr>
          <a:xfrm>
            <a:off x="4579000" y="3094815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30"/>
          <p:cNvCxnSpPr>
            <a:stCxn id="701" idx="4"/>
            <a:endCxn id="702" idx="0"/>
          </p:cNvCxnSpPr>
          <p:nvPr/>
        </p:nvCxnSpPr>
        <p:spPr>
          <a:xfrm>
            <a:off x="4579000" y="3629923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7" name="Google Shape;707;p30"/>
          <p:cNvGrpSpPr/>
          <p:nvPr/>
        </p:nvGrpSpPr>
        <p:grpSpPr>
          <a:xfrm>
            <a:off x="720250" y="1718449"/>
            <a:ext cx="3415380" cy="965153"/>
            <a:chOff x="720250" y="1718449"/>
            <a:chExt cx="3415380" cy="965153"/>
          </a:xfrm>
        </p:grpSpPr>
        <p:grpSp>
          <p:nvGrpSpPr>
            <p:cNvPr id="708" name="Google Shape;708;p30"/>
            <p:cNvGrpSpPr/>
            <p:nvPr/>
          </p:nvGrpSpPr>
          <p:grpSpPr>
            <a:xfrm>
              <a:off x="720250" y="1718449"/>
              <a:ext cx="3415380" cy="965153"/>
              <a:chOff x="720250" y="1718449"/>
              <a:chExt cx="3415380" cy="965153"/>
            </a:xfrm>
          </p:grpSpPr>
          <p:sp>
            <p:nvSpPr>
              <p:cNvPr id="709" name="Google Shape;709;p30"/>
              <p:cNvSpPr txBox="1"/>
              <p:nvPr/>
            </p:nvSpPr>
            <p:spPr>
              <a:xfrm>
                <a:off x="720250" y="1973489"/>
                <a:ext cx="3415380" cy="710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R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G</a:t>
                </a:r>
                <a:r>
                  <a:rPr lang="en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ran impacto – diagnóstico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tratamiento – interpretación de imagenes.</a:t>
                </a:r>
              </a:p>
            </p:txBody>
          </p:sp>
          <p:sp>
            <p:nvSpPr>
              <p:cNvPr id="710" name="Google Shape;710;p30"/>
              <p:cNvSpPr txBox="1"/>
              <p:nvPr/>
            </p:nvSpPr>
            <p:spPr>
              <a:xfrm>
                <a:off x="720250" y="1718449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MEDICINA</a:t>
                </a:r>
                <a:endParaRPr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  <p:sp>
          <p:nvSpPr>
            <p:cNvPr id="711" name="Google Shape;711;p30"/>
            <p:cNvSpPr txBox="1"/>
            <p:nvPr/>
          </p:nvSpPr>
          <p:spPr>
            <a:xfrm>
              <a:off x="3373655" y="1718449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12" name="Google Shape;712;p30"/>
          <p:cNvGrpSpPr/>
          <p:nvPr/>
        </p:nvGrpSpPr>
        <p:grpSpPr>
          <a:xfrm>
            <a:off x="5052880" y="2254552"/>
            <a:ext cx="3710220" cy="738252"/>
            <a:chOff x="5052880" y="2254552"/>
            <a:chExt cx="3710220" cy="738252"/>
          </a:xfrm>
        </p:grpSpPr>
        <p:grpSp>
          <p:nvGrpSpPr>
            <p:cNvPr id="713" name="Google Shape;713;p30"/>
            <p:cNvGrpSpPr/>
            <p:nvPr/>
          </p:nvGrpSpPr>
          <p:grpSpPr>
            <a:xfrm>
              <a:off x="5309557" y="2254552"/>
              <a:ext cx="3453543" cy="738252"/>
              <a:chOff x="5309557" y="2254552"/>
              <a:chExt cx="3453543" cy="738252"/>
            </a:xfrm>
          </p:grpSpPr>
          <p:sp>
            <p:nvSpPr>
              <p:cNvPr id="714" name="Google Shape;714;p30"/>
              <p:cNvSpPr txBox="1"/>
              <p:nvPr/>
            </p:nvSpPr>
            <p:spPr>
              <a:xfrm>
                <a:off x="6553000" y="2254552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ECONOMÍA</a:t>
                </a:r>
                <a:endParaRPr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15" name="Google Shape;715;p30"/>
              <p:cNvSpPr txBox="1"/>
              <p:nvPr/>
            </p:nvSpPr>
            <p:spPr>
              <a:xfrm>
                <a:off x="5309557" y="2508304"/>
                <a:ext cx="3453543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Análisis y gestión financiera – predicción de y evaluación de riesgos – datos históricos. </a:t>
                </a:r>
                <a:endParaRPr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16" name="Google Shape;716;p30"/>
            <p:cNvSpPr txBox="1"/>
            <p:nvPr/>
          </p:nvSpPr>
          <p:spPr>
            <a:xfrm>
              <a:off x="5052880" y="2254552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17" name="Google Shape;717;p30"/>
          <p:cNvGrpSpPr/>
          <p:nvPr/>
        </p:nvGrpSpPr>
        <p:grpSpPr>
          <a:xfrm>
            <a:off x="720250" y="2786365"/>
            <a:ext cx="3384805" cy="741254"/>
            <a:chOff x="720250" y="2786365"/>
            <a:chExt cx="3384805" cy="741254"/>
          </a:xfrm>
        </p:grpSpPr>
        <p:grpSp>
          <p:nvGrpSpPr>
            <p:cNvPr id="718" name="Google Shape;718;p30"/>
            <p:cNvGrpSpPr/>
            <p:nvPr/>
          </p:nvGrpSpPr>
          <p:grpSpPr>
            <a:xfrm>
              <a:off x="720250" y="2786365"/>
              <a:ext cx="3128194" cy="741254"/>
              <a:chOff x="720250" y="2786365"/>
              <a:chExt cx="3128194" cy="741254"/>
            </a:xfrm>
          </p:grpSpPr>
          <p:sp>
            <p:nvSpPr>
              <p:cNvPr id="719" name="Google Shape;719;p30"/>
              <p:cNvSpPr txBox="1"/>
              <p:nvPr/>
            </p:nvSpPr>
            <p:spPr>
              <a:xfrm>
                <a:off x="720250" y="2786365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BIOLOGÍA</a:t>
                </a:r>
                <a:endParaRPr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20" name="Google Shape;720;p30"/>
              <p:cNvSpPr txBox="1"/>
              <p:nvPr/>
            </p:nvSpPr>
            <p:spPr>
              <a:xfrm>
                <a:off x="720250" y="3043119"/>
                <a:ext cx="3128194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Análisis de datos complejos – genética – estructuras biológicas  y genéticas.</a:t>
                </a:r>
                <a:endParaRPr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21" name="Google Shape;721;p30"/>
            <p:cNvSpPr txBox="1"/>
            <p:nvPr/>
          </p:nvSpPr>
          <p:spPr>
            <a:xfrm>
              <a:off x="3373655" y="2786365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22" name="Google Shape;722;p30"/>
          <p:cNvGrpSpPr/>
          <p:nvPr/>
        </p:nvGrpSpPr>
        <p:grpSpPr>
          <a:xfrm>
            <a:off x="5052880" y="3324230"/>
            <a:ext cx="3700962" cy="738203"/>
            <a:chOff x="5052880" y="3324230"/>
            <a:chExt cx="3700962" cy="738203"/>
          </a:xfrm>
        </p:grpSpPr>
        <p:grpSp>
          <p:nvGrpSpPr>
            <p:cNvPr id="723" name="Google Shape;723;p30"/>
            <p:cNvGrpSpPr/>
            <p:nvPr/>
          </p:nvGrpSpPr>
          <p:grpSpPr>
            <a:xfrm>
              <a:off x="5181602" y="3324230"/>
              <a:ext cx="3572240" cy="738203"/>
              <a:chOff x="5181602" y="3324230"/>
              <a:chExt cx="3572240" cy="738203"/>
            </a:xfrm>
          </p:grpSpPr>
          <p:sp>
            <p:nvSpPr>
              <p:cNvPr id="724" name="Google Shape;724;p30"/>
              <p:cNvSpPr txBox="1"/>
              <p:nvPr/>
            </p:nvSpPr>
            <p:spPr>
              <a:xfrm>
                <a:off x="6543742" y="3324230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INFORMÁTICA</a:t>
                </a:r>
                <a:endParaRPr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25" name="Google Shape;725;p30"/>
              <p:cNvSpPr txBox="1"/>
              <p:nvPr/>
            </p:nvSpPr>
            <p:spPr>
              <a:xfrm>
                <a:off x="5181602" y="3577933"/>
                <a:ext cx="3567286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Gestión de datos – Desarrollo de aplicaciones – desarrollo de nuevas tecnologías.</a:t>
                </a:r>
                <a:endParaRPr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26" name="Google Shape;726;p30"/>
            <p:cNvSpPr txBox="1"/>
            <p:nvPr/>
          </p:nvSpPr>
          <p:spPr>
            <a:xfrm>
              <a:off x="5052880" y="3324230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04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27" name="Google Shape;727;p30"/>
          <p:cNvGrpSpPr/>
          <p:nvPr/>
        </p:nvGrpSpPr>
        <p:grpSpPr>
          <a:xfrm>
            <a:off x="720250" y="3858881"/>
            <a:ext cx="3384805" cy="738366"/>
            <a:chOff x="720250" y="3858881"/>
            <a:chExt cx="3384805" cy="738366"/>
          </a:xfrm>
        </p:grpSpPr>
        <p:grpSp>
          <p:nvGrpSpPr>
            <p:cNvPr id="728" name="Google Shape;728;p30"/>
            <p:cNvGrpSpPr/>
            <p:nvPr/>
          </p:nvGrpSpPr>
          <p:grpSpPr>
            <a:xfrm>
              <a:off x="720250" y="3858881"/>
              <a:ext cx="2858328" cy="738366"/>
              <a:chOff x="720250" y="3858881"/>
              <a:chExt cx="2858328" cy="738366"/>
            </a:xfrm>
          </p:grpSpPr>
          <p:sp>
            <p:nvSpPr>
              <p:cNvPr id="729" name="Google Shape;729;p30"/>
              <p:cNvSpPr txBox="1"/>
              <p:nvPr/>
            </p:nvSpPr>
            <p:spPr>
              <a:xfrm>
                <a:off x="720250" y="3858881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VIDA DIARIA</a:t>
                </a:r>
                <a:endParaRPr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30" name="Google Shape;730;p30"/>
              <p:cNvSpPr txBox="1"/>
              <p:nvPr/>
            </p:nvSpPr>
            <p:spPr>
              <a:xfrm>
                <a:off x="720250" y="4112747"/>
                <a:ext cx="2858328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Busquedas rápidas – Trabajos cortos – IOT – comunicación.</a:t>
                </a:r>
                <a:endParaRPr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31" name="Google Shape;731;p30"/>
            <p:cNvSpPr txBox="1"/>
            <p:nvPr/>
          </p:nvSpPr>
          <p:spPr>
            <a:xfrm>
              <a:off x="3373655" y="3858881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05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732" name="Google Shape;732;p30"/>
          <p:cNvCxnSpPr>
            <a:stCxn id="711" idx="3"/>
            <a:endCxn id="698" idx="2"/>
          </p:cNvCxnSpPr>
          <p:nvPr/>
        </p:nvCxnSpPr>
        <p:spPr>
          <a:xfrm>
            <a:off x="4105055" y="1947049"/>
            <a:ext cx="39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30"/>
          <p:cNvCxnSpPr>
            <a:stCxn id="700" idx="6"/>
            <a:endCxn id="716" idx="1"/>
          </p:cNvCxnSpPr>
          <p:nvPr/>
        </p:nvCxnSpPr>
        <p:spPr>
          <a:xfrm>
            <a:off x="4656550" y="2482157"/>
            <a:ext cx="396300" cy="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30"/>
          <p:cNvCxnSpPr>
            <a:stCxn id="699" idx="2"/>
            <a:endCxn id="721" idx="3"/>
          </p:cNvCxnSpPr>
          <p:nvPr/>
        </p:nvCxnSpPr>
        <p:spPr>
          <a:xfrm rot="10800000">
            <a:off x="4105150" y="3014865"/>
            <a:ext cx="396300" cy="2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30"/>
          <p:cNvCxnSpPr>
            <a:stCxn id="701" idx="6"/>
            <a:endCxn id="726" idx="1"/>
          </p:cNvCxnSpPr>
          <p:nvPr/>
        </p:nvCxnSpPr>
        <p:spPr>
          <a:xfrm>
            <a:off x="4656550" y="3552373"/>
            <a:ext cx="3963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30"/>
          <p:cNvCxnSpPr>
            <a:stCxn id="702" idx="2"/>
            <a:endCxn id="731" idx="3"/>
          </p:cNvCxnSpPr>
          <p:nvPr/>
        </p:nvCxnSpPr>
        <p:spPr>
          <a:xfrm rot="10800000">
            <a:off x="4105150" y="4087481"/>
            <a:ext cx="39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30"/>
          <p:cNvCxnSpPr>
            <a:stCxn id="711" idx="1"/>
            <a:endCxn id="710" idx="3"/>
          </p:cNvCxnSpPr>
          <p:nvPr/>
        </p:nvCxnSpPr>
        <p:spPr>
          <a:xfrm rot="10800000">
            <a:off x="2930255" y="1947049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8" name="Google Shape;738;p30"/>
          <p:cNvCxnSpPr>
            <a:stCxn id="721" idx="1"/>
            <a:endCxn id="719" idx="3"/>
          </p:cNvCxnSpPr>
          <p:nvPr/>
        </p:nvCxnSpPr>
        <p:spPr>
          <a:xfrm rot="10800000">
            <a:off x="2930255" y="3014965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9" name="Google Shape;739;p30"/>
          <p:cNvCxnSpPr>
            <a:stCxn id="731" idx="1"/>
            <a:endCxn id="729" idx="3"/>
          </p:cNvCxnSpPr>
          <p:nvPr/>
        </p:nvCxnSpPr>
        <p:spPr>
          <a:xfrm rot="10800000">
            <a:off x="2930255" y="4087481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0" name="Google Shape;740;p30"/>
          <p:cNvCxnSpPr>
            <a:cxnSpLocks/>
            <a:stCxn id="716" idx="3"/>
          </p:cNvCxnSpPr>
          <p:nvPr/>
        </p:nvCxnSpPr>
        <p:spPr>
          <a:xfrm flipV="1">
            <a:off x="5784280" y="2482157"/>
            <a:ext cx="1174495" cy="99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1" name="Google Shape;741;p30"/>
          <p:cNvCxnSpPr>
            <a:stCxn id="726" idx="3"/>
            <a:endCxn id="724" idx="1"/>
          </p:cNvCxnSpPr>
          <p:nvPr/>
        </p:nvCxnSpPr>
        <p:spPr>
          <a:xfrm>
            <a:off x="5784280" y="3552830"/>
            <a:ext cx="75946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20000" y="6888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VENTAJAS DE LA IA</a:t>
            </a:r>
            <a:endParaRPr dirty="0"/>
          </a:p>
        </p:txBody>
      </p:sp>
      <p:graphicFrame>
        <p:nvGraphicFramePr>
          <p:cNvPr id="142" name="Google Shape;142;p19"/>
          <p:cNvGraphicFramePr/>
          <p:nvPr>
            <p:extLst>
              <p:ext uri="{D42A27DB-BD31-4B8C-83A1-F6EECF244321}">
                <p14:modId xmlns:p14="http://schemas.microsoft.com/office/powerpoint/2010/main" val="2108844708"/>
              </p:ext>
            </p:extLst>
          </p:nvPr>
        </p:nvGraphicFramePr>
        <p:xfrm>
          <a:off x="832875" y="1608083"/>
          <a:ext cx="7478250" cy="3139350"/>
        </p:xfrm>
        <a:graphic>
          <a:graphicData uri="http://schemas.openxmlformats.org/drawingml/2006/table">
            <a:tbl>
              <a:tblPr>
                <a:noFill/>
                <a:tableStyleId>{CEC7C961-3E2C-4CC1-9709-4BD5A383D477}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7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R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Automatización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R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Potencia tareas creativas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R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optimización de procesos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25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  <a:tabLst/>
                        <a:defRPr/>
                      </a:pPr>
                      <a:r>
                        <a:rPr lang="es-MX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Esta permite que las máquinas hagan de una forma automática tareas.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  <a:tabLst/>
                        <a:defRPr/>
                      </a:pPr>
                      <a:r>
                        <a:rPr lang="es-MX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</a:t>
                      </a:r>
                    </a:p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  <a:tabLst/>
                        <a:defRPr/>
                      </a:pPr>
                      <a:r>
                        <a:rPr lang="es-MX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libera de tareas rutinarias, repetitivas y puedan destinar más tiempo a desarrollar funciones creativas.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endParaRPr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s-MX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consiguen procesos más eficientes, libres de errores, obteniendo mayor control.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B9AC020A-75F3-594B-4506-DAB93D1D0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>
            <a:extLst>
              <a:ext uri="{FF2B5EF4-FFF2-40B4-BE49-F238E27FC236}">
                <a16:creationId xmlns:a16="http://schemas.microsoft.com/office/drawing/2014/main" id="{2A42C856-280A-F409-CE51-AA2AFBC32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888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DESVENTAJAS DE LA IA</a:t>
            </a:r>
            <a:endParaRPr dirty="0"/>
          </a:p>
        </p:txBody>
      </p:sp>
      <p:graphicFrame>
        <p:nvGraphicFramePr>
          <p:cNvPr id="142" name="Google Shape;142;p19">
            <a:extLst>
              <a:ext uri="{FF2B5EF4-FFF2-40B4-BE49-F238E27FC236}">
                <a16:creationId xmlns:a16="http://schemas.microsoft.com/office/drawing/2014/main" id="{8730EC72-FB7F-0084-0DC8-9ADF40DA1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1603662"/>
              </p:ext>
            </p:extLst>
          </p:nvPr>
        </p:nvGraphicFramePr>
        <p:xfrm>
          <a:off x="832875" y="1608083"/>
          <a:ext cx="7478250" cy="2891705"/>
        </p:xfrm>
        <a:graphic>
          <a:graphicData uri="http://schemas.openxmlformats.org/drawingml/2006/table">
            <a:tbl>
              <a:tblPr>
                <a:noFill/>
                <a:tableStyleId>{CEC7C961-3E2C-4CC1-9709-4BD5A383D477}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R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Dependencia tecnológica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Falta de empatía y valores morales</a:t>
                      </a:r>
                      <a:endParaRPr lang="es-CR"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La dificultad de acceso a los datos</a:t>
                      </a:r>
                      <a:endParaRPr lang="es-CR"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25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  <a:tabLst/>
                        <a:defRPr/>
                      </a:pPr>
                      <a:r>
                        <a:rPr lang="es-MX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Existe el riesgo de que las habilidades humanas en ciertas áreas se deterioren.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  <a:tabLst/>
                        <a:defRPr/>
                      </a:pPr>
                      <a:r>
                        <a:rPr lang="es-MX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</a:t>
                      </a:r>
                    </a:p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  <a:tabLst/>
                        <a:defRPr/>
                      </a:pPr>
                      <a:r>
                        <a:rPr lang="es-MX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carece de emociones.</a:t>
                      </a:r>
                    </a:p>
                    <a:p>
                      <a:pPr marL="139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  <a:tabLst/>
                        <a:defRPr/>
                      </a:pPr>
                      <a:r>
                        <a:rPr lang="es-MX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No puede comprender o responder a las emociones humanas de la mejor manera.</a:t>
                      </a:r>
                      <a:endParaRPr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s-MX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Ningún sistema de inteligencia artificial será eficaz si sus datos no están actualizados y no son fiables.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09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dirty="0"/>
              <a:t>L</a:t>
            </a:r>
            <a:r>
              <a:rPr lang="en" dirty="0"/>
              <a:t>A ÉTICA</a:t>
            </a:r>
            <a:endParaRPr dirty="0"/>
          </a:p>
        </p:txBody>
      </p:sp>
      <p:sp>
        <p:nvSpPr>
          <p:cNvPr id="480" name="Google Shape;480;p25"/>
          <p:cNvSpPr txBox="1"/>
          <p:nvPr/>
        </p:nvSpPr>
        <p:spPr>
          <a:xfrm>
            <a:off x="4783302" y="1464478"/>
            <a:ext cx="35591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VALORES FUNDAMENTALES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1" name="Google Shape;481;p25"/>
          <p:cNvSpPr txBox="1"/>
          <p:nvPr/>
        </p:nvSpPr>
        <p:spPr>
          <a:xfrm>
            <a:off x="4922795" y="1921678"/>
            <a:ext cx="32802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Derechos Humanos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Proporcionalidad e inocuidad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Seguridad y protección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Transparencia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82" name="Google Shape;482;p25"/>
          <p:cNvSpPr txBox="1"/>
          <p:nvPr/>
        </p:nvSpPr>
        <p:spPr>
          <a:xfrm>
            <a:off x="1204475" y="1464478"/>
            <a:ext cx="328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ÉTICA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3" name="Google Shape;483;p25"/>
          <p:cNvSpPr txBox="1"/>
          <p:nvPr/>
        </p:nvSpPr>
        <p:spPr>
          <a:xfrm>
            <a:off x="1204475" y="3665900"/>
            <a:ext cx="5625303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Preocupaciones: Impacto en sociedad – Privacidad – Salud – Justicia.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85" name="Google Shape;485;p25"/>
          <p:cNvSpPr txBox="1"/>
          <p:nvPr/>
        </p:nvSpPr>
        <p:spPr>
          <a:xfrm>
            <a:off x="1205675" y="1922693"/>
            <a:ext cx="3280200" cy="129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La ética en la inteligencia artificial: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Sección qué busca formar reglas para el desarrollo y uso responsable de sistemas de inteligencia artificial.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1325</Words>
  <Application>Microsoft Office PowerPoint</Application>
  <PresentationFormat>Presentación en pantalla (16:9)</PresentationFormat>
  <Paragraphs>154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Rajdhani</vt:lpstr>
      <vt:lpstr>Fira Sans Condensed Light</vt:lpstr>
      <vt:lpstr>Fira Sans Condensed</vt:lpstr>
      <vt:lpstr>Anaheim</vt:lpstr>
      <vt:lpstr>Arial</vt:lpstr>
      <vt:lpstr>Roboto Condensed Light</vt:lpstr>
      <vt:lpstr>AI Tech Agency Infographics by Slidesgo</vt:lpstr>
      <vt:lpstr>INTELIGENCIA ARTIFICIAL Y LA ÉTICA</vt:lpstr>
      <vt:lpstr>Inteligencia artificial.</vt:lpstr>
      <vt:lpstr>HISTORIA</vt:lpstr>
      <vt:lpstr>¿Qué es la IA?</vt:lpstr>
      <vt:lpstr>Ejemplos de Tipos de IA</vt:lpstr>
      <vt:lpstr>USOS DE LA INTELIGENCIA ARTIFICIAL</vt:lpstr>
      <vt:lpstr>VENTAJAS DE LA IA</vt:lpstr>
      <vt:lpstr>DESVENTAJAS DE LA IA</vt:lpstr>
      <vt:lpstr>LA ÉTICA</vt:lpstr>
      <vt:lpstr>PREOCUPACIONES DE LA ÉTICA</vt:lpstr>
      <vt:lpstr>IMPORTANCIA DE A ÉTICA EN LA IA</vt:lpstr>
      <vt:lpstr>Estadísticas importantes sobre la IA</vt:lpstr>
      <vt:lpstr>Presentación de PowerPoint</vt:lpstr>
      <vt:lpstr>Presentación de PowerPoint</vt:lpstr>
      <vt:lpstr>PUNTOS CLAVE</vt:lpstr>
      <vt:lpstr>PUNTOS CLAVE</vt:lpstr>
      <vt:lpstr>GRACIAS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Jorell Hernández</dc:creator>
  <cp:lastModifiedBy>Jorell Hernández</cp:lastModifiedBy>
  <cp:revision>4</cp:revision>
  <dcterms:modified xsi:type="dcterms:W3CDTF">2025-04-12T18:26:07Z</dcterms:modified>
</cp:coreProperties>
</file>